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6" r:id="rId3"/>
    <p:sldId id="257" r:id="rId4"/>
    <p:sldId id="347" r:id="rId5"/>
    <p:sldId id="368" r:id="rId6"/>
    <p:sldId id="258" r:id="rId7"/>
    <p:sldId id="371" r:id="rId8"/>
    <p:sldId id="356" r:id="rId9"/>
    <p:sldId id="358" r:id="rId10"/>
    <p:sldId id="363" r:id="rId11"/>
    <p:sldId id="365" r:id="rId12"/>
    <p:sldId id="369" r:id="rId13"/>
    <p:sldId id="360" r:id="rId14"/>
    <p:sldId id="361" r:id="rId15"/>
    <p:sldId id="364" r:id="rId16"/>
    <p:sldId id="367" r:id="rId17"/>
    <p:sldId id="374" r:id="rId18"/>
    <p:sldId id="372" r:id="rId19"/>
    <p:sldId id="373" r:id="rId20"/>
    <p:sldId id="376" r:id="rId21"/>
    <p:sldId id="375" r:id="rId22"/>
    <p:sldId id="386" r:id="rId23"/>
    <p:sldId id="378" r:id="rId24"/>
    <p:sldId id="377" r:id="rId25"/>
    <p:sldId id="388" r:id="rId26"/>
    <p:sldId id="387" r:id="rId27"/>
    <p:sldId id="379" r:id="rId28"/>
    <p:sldId id="380" r:id="rId29"/>
    <p:sldId id="381" r:id="rId30"/>
    <p:sldId id="382" r:id="rId31"/>
    <p:sldId id="383" r:id="rId32"/>
    <p:sldId id="385" r:id="rId33"/>
    <p:sldId id="354" r:id="rId34"/>
    <p:sldId id="340" r:id="rId35"/>
    <p:sldId id="355" r:id="rId36"/>
    <p:sldId id="37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5E5E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C068A-751A-5B47-88B5-D656B20178B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F784D-8C2E-FA4E-8CFB-AAFB4E1D0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33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Chicago represents a major source of growth, accounting for $65.2 million in supplemental income for Airbnb hosts while welcoming 380,000 people through the home sharing platform in 2016.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F784D-8C2E-FA4E-8CFB-AAFB4E1D0A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535E0-CBDD-BC4C-BD4F-9919692E8F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4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ED058-0F29-3D2A-2A17-C97795055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C980E-372A-4A8C-43CA-C2D6F2F91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5A38-2EF6-3B58-C4FE-B4D1F61A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5C38A-C96B-0E61-A4FC-4376976C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0357-65D5-8185-8651-617B3D9E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63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58C0-CB8A-A7A4-B7D4-4C8AB1A6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78EEC-5F1F-5B7B-44D5-EB91A9FAC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DA2E-D28D-0EC7-0408-D186FB42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95EDB-7351-F4D8-B70C-D5FFD556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5A472-507D-A5EF-D10B-196C1DE6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9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67114-951B-228F-516F-916178072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ECE18-722B-1F2A-8046-77FA7A28B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D664-BC77-7D6A-9EFF-CD119F489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BAA97-011A-1C77-C21E-8323DE11E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1FF0-ADCE-A7E7-28F6-418FA1A7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85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02A79-EE87-FB46-B3D4-392DDD82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5DA76-2DD3-144A-9C84-6B8D9531DA2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University of Illinois logo in orange and blue.">
            <a:extLst>
              <a:ext uri="{FF2B5EF4-FFF2-40B4-BE49-F238E27FC236}">
                <a16:creationId xmlns:a16="http://schemas.microsoft.com/office/drawing/2014/main" id="{CA76C48D-E684-6F3D-D086-6154DA480C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9852" y="5998310"/>
            <a:ext cx="421892" cy="60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AD1D-2BD7-6CB0-774A-8E8BBD8F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7086" y="0"/>
            <a:ext cx="4484914" cy="365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B1CB65-7A46-633C-27F3-358B7D18A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0108" y="365125"/>
            <a:ext cx="421892" cy="36787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79EFD2-6051-90B6-2E4E-2739363BF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212"/>
          <a:stretch/>
        </p:blipFill>
        <p:spPr>
          <a:xfrm>
            <a:off x="0" y="6481152"/>
            <a:ext cx="1969477" cy="3768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7C6A0E-68A3-2A66-BB32-3E8553668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791" y="-40182"/>
            <a:ext cx="421891" cy="149884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61C9DF8-B379-B2C4-9014-4E77E0C72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13930" y="3678736"/>
            <a:ext cx="5164137" cy="365119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Arial" panose="020B0604020202020204" pitchFamily="34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- First name Last name, 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E9ACC9EA-B20D-A53D-F291-E50DBE59CF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82169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 sz="3600" b="0" i="1" kern="1200" dirty="0">
                <a:solidFill>
                  <a:srgbClr val="FF5F03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/>
              <a:t>“Quote”</a:t>
            </a:r>
          </a:p>
        </p:txBody>
      </p:sp>
    </p:spTree>
    <p:extLst>
      <p:ext uri="{BB962C8B-B14F-4D97-AF65-F5344CB8AC3E}">
        <p14:creationId xmlns:p14="http://schemas.microsoft.com/office/powerpoint/2010/main" val="298767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370E-8799-F427-7D2B-FEDEA1AA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20CB-1A27-2861-3975-979AEFB4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8ABF2-A134-DBF8-9211-C2B0FB1F7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D1887-A464-7CE4-2F6B-A1F1A717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8D7-B915-ED19-4F3A-CD479141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88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2456-EE2F-E016-BC26-F36CCFC36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98DC5-1BDA-A251-D34C-2C0F88BAA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F5938-963C-6D92-C71D-14B95A08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02ECF-1C96-1C9F-C1A7-75DF250A9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CC44C-7A0C-A1FC-6A6F-57DD7E47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4B2D-CEBC-6167-59EB-2E0C594C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4D3A-11CD-4EB6-AC6F-E540C2F6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4FAFBD-A667-7DFA-B637-0B8C5BC4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AF090-6B68-6016-61B2-064676D9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A0412-0A7A-D92B-8EA0-E314233E5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E6DFF-C411-8710-9A0E-4F66759D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5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1B94-3977-E9D6-8233-59C96E06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9F020-A45F-E762-8B45-F5353A6FB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A8DFD-F654-4799-8311-8D443AB24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092A6-A732-E74C-9D4A-82849C5C3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0E58B0-3CF3-8E6E-1566-D97EE513C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FA9569-B53F-6438-79E7-E86BE6BAF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7A019-142E-7FDC-1D87-1DE5C255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FA1E55-55EB-7C0D-5366-4279D7B73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351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70EA-64A6-D7F3-8ED0-B4D75C7C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C482A2-2837-9484-FFE6-7AB0CD160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CEB5-D979-85C5-9E43-9179A72F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AB661-3870-A41A-51B4-056824456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2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4CA4F-281F-7F5F-8F2A-EC85DD99B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154B7-8CD3-7CA6-4AC7-D6EF71B1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8A8AB-E260-21C1-9562-8DE0367D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6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A214C-509D-1A81-535C-B372093F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F360-5F98-ABD6-E660-E9ECA924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AB851-E241-E350-9C97-9706D350E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2006-9CD2-E528-6244-2814AB20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AFB07-3C6F-DE2A-2F58-38FF327A0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916C7-A3E1-7249-C927-6357A2D1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1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767C-D2DD-3B83-A552-F7109CD4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3FBCF-2759-2F6E-87C4-E627F57AC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72F19-2AC1-1CC6-6F63-55DE6120A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02ECF-DBAC-4172-44B6-32BA126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CE3D4-4FB6-5293-1232-02741D84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565F2-5690-D208-39CD-708DFF4A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9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1AC541-0DFB-16DC-D690-68E955F3C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43B5B-5D10-BC3D-2762-EB1A8684A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17F97-DEEE-A7F8-08DE-11324995AC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D449A2-C6AE-3A4F-8F31-73F55BC1E928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B709-2166-0877-01AE-31298A816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547F5-ADFE-1442-FDEA-34EB9E72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5210F8-17B5-EC40-95B7-218B6D0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8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elshopgirl.com/how-a-great-airbnb-experience-can-change-your-life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3.harvard.edu/platform-rctom/submission/airbnb-how-the-sharing-economy-is-disrupting-the-travel-industr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airbnb.com/airbnb-in-illinois-2016-in-review/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hdrei.org/pictures/wiki/Category:Without_Category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hyperlink" Target="https://www.mashvisor.com/blog/airbnb-chicago-investment-property-ordinanc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omu.com/blog/airbnb-chicago-laws" TargetMode="External"/><Relationship Id="rId5" Type="http://schemas.openxmlformats.org/officeDocument/2006/relationships/hyperlink" Target="https://www.chicago.gov/city/en/depts/bacp/supp_info/sharedhousingandaccomodationslicensing.html" TargetMode="External"/><Relationship Id="rId4" Type="http://schemas.openxmlformats.org/officeDocument/2006/relationships/hyperlink" Target="https://www.illinoispolicy.org/chicago-city-council-enacts-airbnb-regulations/" TargetMode="External"/><Relationship Id="rId9" Type="http://schemas.openxmlformats.org/officeDocument/2006/relationships/hyperlink" Target="https://ggwash.org/view/69426/dcs-new-airbnb-bill-will-outlaw-far-more-rentals-than-its-proponents-thoug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assportdelicious.com/the-ultimate-airbnb-host-checklist/" TargetMode="Externa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star.com/article/1518177689/chicago-insiders-tourism-heats-up-as-office-occupancy-still-lags" TargetMode="External"/><Relationship Id="rId5" Type="http://schemas.openxmlformats.org/officeDocument/2006/relationships/hyperlink" Target="https://www.thecentersquare.com/illinois/article_9ac150ac-0494-11ee-949e-f75c733c841d.html" TargetMode="External"/><Relationship Id="rId4" Type="http://schemas.openxmlformats.org/officeDocument/2006/relationships/hyperlink" Target="https://gitnux.org/chicago-tourism-statistic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irbnb.com/d/superhost/1000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tcoin-gr.org/%CE%B7-%CE%B4%CE%B7%CE%BC%CE%BF%CF%86%CE%B9%CE%BB%CE%AD%CF%83%CF%84%CE%B5%CF%81%CE%B7-%CE%B1%CF%80%CE%B1%CE%AF%CF%84%CE%B7%CF%83%CE%B7-%CE%B3%CE%B9%CE%B1-%CF%84%CE%BF-airbnb-%CE%B5%CE%AF%CE%BD%CE%B1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drei.org/pictures/wiki/Category:Without_Category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7" Type="http://schemas.openxmlformats.org/officeDocument/2006/relationships/hyperlink" Target="https://news.airbnb.com/airbnb-celebrates-1-million-superhos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irbnb.com/help/article/829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nb.co/d3jcs" TargetMode="Externa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hdrei.org/pictures/wiki/Category:Without_Categor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drei.org/pictures/wiki/Category:Without_Catego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ws.airbnb.com/about-us/#:~:text=Airbnb%20was%20born%20in%202007,every%20country%20across%20the%20globe" TargetMode="Externa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drei.org/pictures/wiki/Category:Without_Categor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logo&#10;&#10;Description automatically generated">
            <a:extLst>
              <a:ext uri="{FF2B5EF4-FFF2-40B4-BE49-F238E27FC236}">
                <a16:creationId xmlns:a16="http://schemas.microsoft.com/office/drawing/2014/main" id="{1BADBDB7-F996-E551-CAA2-0919FEFD83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" t="10711" r="-17" b="15956"/>
          <a:stretch/>
        </p:blipFill>
        <p:spPr>
          <a:xfrm>
            <a:off x="7968730" y="-1561"/>
            <a:ext cx="4224274" cy="1390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4CB72-5CB0-2C68-6817-BC4D402D8354}"/>
              </a:ext>
            </a:extLst>
          </p:cNvPr>
          <p:cNvSpPr txBox="1"/>
          <p:nvPr/>
        </p:nvSpPr>
        <p:spPr>
          <a:xfrm>
            <a:off x="675153" y="2239543"/>
            <a:ext cx="10104464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F75E5E"/>
                </a:solidFill>
                <a:latin typeface="Georgia"/>
                <a:ea typeface="+mn-lt"/>
                <a:cs typeface="+mn-lt"/>
              </a:rPr>
              <a:t>Navigating the Sharing Economy:</a:t>
            </a:r>
            <a:endParaRPr lang="en-US" sz="3600">
              <a:solidFill>
                <a:srgbClr val="F75E5E"/>
              </a:solidFill>
              <a:latin typeface="Georgia"/>
              <a:ea typeface="+mn-lt"/>
              <a:cs typeface="+mn-lt"/>
            </a:endParaRPr>
          </a:p>
          <a:p>
            <a:r>
              <a:rPr lang="en-US" sz="3600" b="1">
                <a:solidFill>
                  <a:srgbClr val="F75E5E"/>
                </a:solidFill>
                <a:latin typeface="Georgia"/>
                <a:ea typeface="+mn-lt"/>
                <a:cs typeface="+mn-lt"/>
              </a:rPr>
              <a:t>Strategies and Insights for Airbnb in Chicago</a:t>
            </a:r>
            <a:endParaRPr lang="en-US" sz="3600">
              <a:solidFill>
                <a:srgbClr val="F75E5E"/>
              </a:solidFill>
              <a:latin typeface="Georgia"/>
              <a:ea typeface="+mn-lt"/>
              <a:cs typeface="+mn-lt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945AB43-EC71-EF05-1125-29A72C653202}"/>
              </a:ext>
            </a:extLst>
          </p:cNvPr>
          <p:cNvSpPr txBox="1">
            <a:spLocks/>
          </p:cNvSpPr>
          <p:nvPr/>
        </p:nvSpPr>
        <p:spPr>
          <a:xfrm>
            <a:off x="675153" y="5361735"/>
            <a:ext cx="8622960" cy="3651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1" kern="1200">
                <a:solidFill>
                  <a:schemeClr val="tx1"/>
                </a:solidFill>
                <a:latin typeface="Georgia" panose="02040502050405020303" pitchFamily="18" charset="0"/>
                <a:ea typeface="Source Sans Pro SemiBold" panose="020B0503030403020204" pitchFamily="34" charset="0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13294B"/>
                </a:solidFill>
                <a:effectLst/>
                <a:uLnTx/>
                <a:uFillTx/>
                <a:latin typeface="Georgia" panose="02040502050405020303" pitchFamily="18" charset="0"/>
                <a:cs typeface="Arial" panose="020B0604020202020204" pitchFamily="34" charset="0"/>
              </a:rPr>
              <a:t>Group 5 : Audrey Jung, Jay Lee, Johnny Chang, Paul Yang, Zoe Chen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7B770A-15F6-2584-BB71-32C801B4AC42}"/>
              </a:ext>
            </a:extLst>
          </p:cNvPr>
          <p:cNvCxnSpPr/>
          <p:nvPr/>
        </p:nvCxnSpPr>
        <p:spPr>
          <a:xfrm>
            <a:off x="676200" y="5753892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833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Royalty-free airbnb photos free download | Pxfuel">
            <a:extLst>
              <a:ext uri="{FF2B5EF4-FFF2-40B4-BE49-F238E27FC236}">
                <a16:creationId xmlns:a16="http://schemas.microsoft.com/office/drawing/2014/main" id="{B448C994-8FB9-09EA-2DB3-2305B5BBA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600" y="1716900"/>
            <a:ext cx="2698800" cy="404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708000" y="2136000"/>
            <a:ext cx="71160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Economic Incentive for Homeowners</a:t>
            </a:r>
            <a:r>
              <a:rPr lang="en-US">
                <a:latin typeface="Georgia"/>
                <a:ea typeface="+mn-lt"/>
                <a:cs typeface="+mn-lt"/>
              </a:rPr>
              <a:t>: 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a convenient and profitable way for homeowners to earn extra money</a:t>
            </a: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Influence of the Sharing Economy</a:t>
            </a:r>
            <a:r>
              <a:rPr lang="en-US">
                <a:latin typeface="Georgia"/>
                <a:ea typeface="+mn-lt"/>
                <a:cs typeface="+mn-lt"/>
              </a:rPr>
              <a:t>: 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the concept of sharing homes became more accepted and mainstream</a:t>
            </a: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rgbClr val="0D0D0D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Growing Popularity of Airbnb:</a:t>
            </a:r>
            <a:r>
              <a:rPr lang="en-US">
                <a:solidFill>
                  <a:srgbClr val="0D0D0D"/>
                </a:solidFill>
                <a:latin typeface="Georgia"/>
                <a:ea typeface="+mn-lt"/>
                <a:cs typeface="+mn-lt"/>
              </a:rPr>
              <a:t> more homeowners began to see the potential benefits of listing their properties</a:t>
            </a: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0" y="6488668"/>
            <a:ext cx="7644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Georgia"/>
                <a:ea typeface="+mn-lt"/>
                <a:cs typeface="+mn-lt"/>
                <a:hlinkClick r:id="rId6"/>
              </a:rPr>
              <a:t>https://news.airbnb.com/airbnb-in-illinois-2016-in-review/</a:t>
            </a:r>
            <a:endParaRPr lang="en-US" sz="900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7"/>
              </a:rPr>
              <a:t>https://d3.harvard.edu/platform-rctom/submission/airbnb-how-the-sharing-economy-is-disrupting-the-travel-industry/</a:t>
            </a:r>
            <a:endParaRPr lang="en-US">
              <a:latin typeface="Georgia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C59496-9903-3F16-88FD-32A29094F1DD}"/>
              </a:ext>
            </a:extLst>
          </p:cNvPr>
          <p:cNvSpPr txBox="1"/>
          <p:nvPr/>
        </p:nvSpPr>
        <p:spPr>
          <a:xfrm>
            <a:off x="954000" y="588000"/>
            <a:ext cx="6624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75E5E"/>
                </a:solidFill>
                <a:latin typeface="Georgia"/>
              </a:rPr>
              <a:t>Listing Growth in 2016</a:t>
            </a:r>
          </a:p>
        </p:txBody>
      </p:sp>
    </p:spTree>
    <p:extLst>
      <p:ext uri="{BB962C8B-B14F-4D97-AF65-F5344CB8AC3E}">
        <p14:creationId xmlns:p14="http://schemas.microsoft.com/office/powerpoint/2010/main" val="264507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854796" y="1591105"/>
            <a:ext cx="69480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High Tax Rate</a:t>
            </a:r>
            <a:r>
              <a:rPr lang="en-US">
                <a:latin typeface="Georgia"/>
                <a:ea typeface="+mn-lt"/>
                <a:cs typeface="+mn-lt"/>
              </a:rPr>
              <a:t>: a 21% tax on short-term rentals, combining a 4% surcharge with the city's 17.4% hotel tax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Registration Requirement</a:t>
            </a:r>
            <a:r>
              <a:rPr lang="en-US">
                <a:latin typeface="Georgia"/>
                <a:ea typeface="+mn-lt"/>
                <a:cs typeface="+mn-lt"/>
              </a:rPr>
              <a:t>: must register with the city to obtain a number and get their application approved </a:t>
            </a:r>
          </a:p>
          <a:p>
            <a:pPr marL="285750" indent="-285750">
              <a:buFont typeface="Arial"/>
              <a:buChar char="•"/>
            </a:pPr>
            <a:endParaRPr lang="en-US" b="1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Heavy Fines for Non-compliance:</a:t>
            </a:r>
            <a:r>
              <a:rPr lang="en-US">
                <a:latin typeface="Georgia"/>
                <a:ea typeface="+mn-lt"/>
                <a:cs typeface="+mn-lt"/>
              </a:rPr>
              <a:t> Violations and bans can lead to fines ranging from $5,000 to $10,000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Limitations on Units in Buildings:</a:t>
            </a:r>
            <a:r>
              <a:rPr lang="en-US">
                <a:latin typeface="Georgia"/>
                <a:ea typeface="+mn-lt"/>
                <a:cs typeface="+mn-lt"/>
              </a:rPr>
              <a:t> Buildings with fewer than five residential units could only have one unit listed as an Airbnb, while buildings with five or more units were limited to listing up to 25%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Georgia"/>
                <a:ea typeface="+mn-lt"/>
                <a:cs typeface="+mn-lt"/>
              </a:rPr>
              <a:t>Guest Registration Records, Inspections</a:t>
            </a:r>
            <a:endParaRPr lang="en-US" b="1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0" y="6211669"/>
            <a:ext cx="7644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Georgia"/>
                <a:ea typeface="+mn-lt"/>
                <a:cs typeface="+mn-lt"/>
                <a:hlinkClick r:id="rId4"/>
              </a:rPr>
              <a:t>https://www.illinoispolicy.org/chicago-city-council-enacts-airbnb-regulations/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5"/>
              </a:rPr>
              <a:t>https://www.chicago.gov/city/en/depts/bacp/supp_info/sharedhousingandaccomodationslicensing.html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6"/>
              </a:rPr>
              <a:t>https://www.domu.com/blog/airbnb-chicago-laws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ea typeface="+mn-lt"/>
                <a:cs typeface="+mn-lt"/>
                <a:hlinkClick r:id="rId7"/>
              </a:rPr>
              <a:t>https://www.mashvisor.com/blog/airbnb-chicago-investment-property-ordinance/</a:t>
            </a:r>
            <a:r>
              <a:rPr lang="en-US" sz="90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A group of cubes with images on them&#10;&#10;Description automatically generated">
            <a:extLst>
              <a:ext uri="{FF2B5EF4-FFF2-40B4-BE49-F238E27FC236}">
                <a16:creationId xmlns:a16="http://schemas.microsoft.com/office/drawing/2014/main" id="{88D0676F-FB11-7092-27C8-B5613CDD99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220000" y="2331000"/>
            <a:ext cx="3300000" cy="220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847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b="1">
                <a:solidFill>
                  <a:srgbClr val="F75E5E"/>
                </a:solidFill>
                <a:latin typeface="Georgia"/>
                <a:ea typeface="Söhne"/>
                <a:cs typeface="Söhne"/>
              </a:rPr>
              <a:t>New Ordinance in 2016</a:t>
            </a:r>
            <a:endParaRPr lang="en-US" sz="4000" b="1">
              <a:solidFill>
                <a:srgbClr val="F75E5E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080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1394393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Sentiment Analysis of Reviews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577D0-BFD3-28D1-995F-B46A7B539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" r="429" b="1789"/>
          <a:stretch/>
        </p:blipFill>
        <p:spPr>
          <a:xfrm>
            <a:off x="2251982" y="1992369"/>
            <a:ext cx="7655054" cy="329154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C7428750-8E65-48CE-99B1-0D8D391C60ED}"/>
              </a:ext>
            </a:extLst>
          </p:cNvPr>
          <p:cNvSpPr/>
          <p:nvPr/>
        </p:nvSpPr>
        <p:spPr>
          <a:xfrm>
            <a:off x="9940018" y="3551464"/>
            <a:ext cx="489857" cy="1102178"/>
          </a:xfrm>
          <a:prstGeom prst="downArrow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2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5" name="Picture 4" descr="A graph showing the price of a year&#10;&#10;Description automatically generated">
            <a:extLst>
              <a:ext uri="{FF2B5EF4-FFF2-40B4-BE49-F238E27FC236}">
                <a16:creationId xmlns:a16="http://schemas.microsoft.com/office/drawing/2014/main" id="{70A617EA-7429-FB0F-9586-99AB4345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61" y="1380342"/>
            <a:ext cx="8483078" cy="479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 Listing Price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F4BC683-270D-2BA6-07EF-E42CE47FD8CD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12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5" name="Picture 4" descr="A graph showing the price of a year&#10;&#10;Description automatically generated">
            <a:extLst>
              <a:ext uri="{FF2B5EF4-FFF2-40B4-BE49-F238E27FC236}">
                <a16:creationId xmlns:a16="http://schemas.microsoft.com/office/drawing/2014/main" id="{70A617EA-7429-FB0F-9586-99AB4345E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461" y="1380342"/>
            <a:ext cx="8483078" cy="479107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 Listing Price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F85FCA6-FBF6-FA6F-960B-02356DEF8802}"/>
              </a:ext>
            </a:extLst>
          </p:cNvPr>
          <p:cNvSpPr/>
          <p:nvPr/>
        </p:nvSpPr>
        <p:spPr>
          <a:xfrm>
            <a:off x="4903240" y="1716228"/>
            <a:ext cx="2869890" cy="43285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617DE76-2DBA-EF89-D786-F626DB61AEBA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389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75E5E"/>
                </a:solidFill>
                <a:latin typeface="Georgia"/>
              </a:rPr>
              <a:t>Who are the hosts?</a:t>
            </a:r>
            <a:endParaRPr lang="en-US">
              <a:solidFill>
                <a:srgbClr val="F75E5E"/>
              </a:solidFill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5BF82E-B00E-D562-BD63-387498AD9883}"/>
              </a:ext>
            </a:extLst>
          </p:cNvPr>
          <p:cNvSpPr/>
          <p:nvPr/>
        </p:nvSpPr>
        <p:spPr>
          <a:xfrm>
            <a:off x="2383890" y="3585177"/>
            <a:ext cx="3048000" cy="966716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</a:rPr>
              <a:t>Individuals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5D03F6-9535-6ACD-C236-6619908E5AF3}"/>
              </a:ext>
            </a:extLst>
          </p:cNvPr>
          <p:cNvSpPr/>
          <p:nvPr/>
        </p:nvSpPr>
        <p:spPr>
          <a:xfrm>
            <a:off x="6699994" y="3585177"/>
            <a:ext cx="3048000" cy="966716"/>
          </a:xfrm>
          <a:prstGeom prst="round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</a:rPr>
              <a:t>Companies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6F539F2B-D7C6-339F-76E9-D8812D2318DC}"/>
              </a:ext>
            </a:extLst>
          </p:cNvPr>
          <p:cNvSpPr txBox="1">
            <a:spLocks/>
          </p:cNvSpPr>
          <p:nvPr/>
        </p:nvSpPr>
        <p:spPr>
          <a:xfrm>
            <a:off x="2586900" y="4551893"/>
            <a:ext cx="264198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1800" b="0">
                <a:solidFill>
                  <a:srgbClr val="FF0000"/>
                </a:solidFill>
                <a:latin typeface="Georgia"/>
              </a:rPr>
              <a:t>~1.5 Listings per Host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551C3C3-450F-9B92-2D60-E097EBFFC0C9}"/>
              </a:ext>
            </a:extLst>
          </p:cNvPr>
          <p:cNvSpPr txBox="1">
            <a:spLocks/>
          </p:cNvSpPr>
          <p:nvPr/>
        </p:nvSpPr>
        <p:spPr>
          <a:xfrm>
            <a:off x="6903004" y="4551893"/>
            <a:ext cx="264198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1800" b="0">
                <a:solidFill>
                  <a:srgbClr val="FF0000"/>
                </a:solidFill>
                <a:latin typeface="Georgia"/>
              </a:rPr>
              <a:t>~9.5 Listings per Host</a:t>
            </a:r>
          </a:p>
        </p:txBody>
      </p:sp>
      <p:pic>
        <p:nvPicPr>
          <p:cNvPr id="17" name="Graphic 16" descr="Building outline">
            <a:extLst>
              <a:ext uri="{FF2B5EF4-FFF2-40B4-BE49-F238E27FC236}">
                <a16:creationId xmlns:a16="http://schemas.microsoft.com/office/drawing/2014/main" id="{3C48B4A4-9BD9-15E4-D0C9-7CEEB7C55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1836" y="2182586"/>
            <a:ext cx="1247774" cy="1237161"/>
          </a:xfrm>
          <a:prstGeom prst="rect">
            <a:avLst/>
          </a:prstGeom>
        </p:spPr>
      </p:pic>
      <p:pic>
        <p:nvPicPr>
          <p:cNvPr id="18" name="Graphic 17" descr="Male profile outline">
            <a:extLst>
              <a:ext uri="{FF2B5EF4-FFF2-40B4-BE49-F238E27FC236}">
                <a16:creationId xmlns:a16="http://schemas.microsoft.com/office/drawing/2014/main" id="{4D49AA3E-3C38-2D04-BFE3-23D9E6EAC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1568" y="2182586"/>
            <a:ext cx="1234167" cy="123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40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9213480" y="2043521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Trend of listings </a:t>
            </a:r>
            <a:endParaRPr lang="en-US">
              <a:solidFill>
                <a:srgbClr val="F75E5E"/>
              </a:solidFill>
              <a:latin typeface="Georgia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by </a:t>
            </a:r>
            <a:endParaRPr lang="en-US">
              <a:solidFill>
                <a:srgbClr val="F75E5E"/>
              </a:solidFill>
              <a:latin typeface="Georgia"/>
              <a:cs typeface="+mj-cs"/>
            </a:endParaRPr>
          </a:p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host type</a:t>
            </a:r>
            <a:endParaRPr lang="en-US">
              <a:solidFill>
                <a:srgbClr val="F75E5E"/>
              </a:solidFill>
              <a:latin typeface="Georgi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0A0950B-B584-51B0-83BD-644B1E96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7" y="1210636"/>
            <a:ext cx="3685032" cy="450768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7B8228-EC09-7191-51F3-69029BAA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1210635"/>
            <a:ext cx="3685032" cy="45076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68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Chicago Region and Community</a:t>
            </a:r>
            <a:endParaRPr lang="en-US"/>
          </a:p>
        </p:txBody>
      </p:sp>
      <p:pic>
        <p:nvPicPr>
          <p:cNvPr id="2" name="Picture 1" descr="A map of chicago with different colored areas&#10;&#10;Description automatically generated">
            <a:extLst>
              <a:ext uri="{FF2B5EF4-FFF2-40B4-BE49-F238E27FC236}">
                <a16:creationId xmlns:a16="http://schemas.microsoft.com/office/drawing/2014/main" id="{F7EBFD91-1CF5-236A-3075-807825D4D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0" y="1508600"/>
            <a:ext cx="4205447" cy="4354625"/>
          </a:xfrm>
          <a:prstGeom prst="rect">
            <a:avLst/>
          </a:prstGeom>
        </p:spPr>
      </p:pic>
      <p:pic>
        <p:nvPicPr>
          <p:cNvPr id="5" name="Picture 4" descr="A map of a city with numbers and a number of cities&#10;&#10;Description automatically generated">
            <a:extLst>
              <a:ext uri="{FF2B5EF4-FFF2-40B4-BE49-F238E27FC236}">
                <a16:creationId xmlns:a16="http://schemas.microsoft.com/office/drawing/2014/main" id="{3B3BB892-A021-9651-0EB7-86B94E9F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445" y="1487018"/>
            <a:ext cx="6471318" cy="43546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9865A4-5B38-FFC2-BDD8-473A267255C8}"/>
              </a:ext>
            </a:extLst>
          </p:cNvPr>
          <p:cNvCxnSpPr/>
          <p:nvPr/>
        </p:nvCxnSpPr>
        <p:spPr>
          <a:xfrm>
            <a:off x="645900" y="1189371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73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Unsupervised ML Clustering with 3 groups</a:t>
            </a:r>
            <a:endParaRPr lang="en-US"/>
          </a:p>
        </p:txBody>
      </p:sp>
      <p:pic>
        <p:nvPicPr>
          <p:cNvPr id="3" name="Picture 2" descr="A diagram of a cluster of neighborhood&#10;&#10;Description automatically generated">
            <a:extLst>
              <a:ext uri="{FF2B5EF4-FFF2-40B4-BE49-F238E27FC236}">
                <a16:creationId xmlns:a16="http://schemas.microsoft.com/office/drawing/2014/main" id="{965B035F-B9B1-8BC3-6B12-BB0AC6D5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02" y="2010400"/>
            <a:ext cx="5128308" cy="3441973"/>
          </a:xfrm>
          <a:prstGeom prst="rect">
            <a:avLst/>
          </a:prstGeom>
        </p:spPr>
      </p:pic>
      <p:pic>
        <p:nvPicPr>
          <p:cNvPr id="2" name="Picture 1" descr="A graph of blue and red bars&#10;&#10;Description automatically generated">
            <a:extLst>
              <a:ext uri="{FF2B5EF4-FFF2-40B4-BE49-F238E27FC236}">
                <a16:creationId xmlns:a16="http://schemas.microsoft.com/office/drawing/2014/main" id="{83F7B2B2-B971-A535-2E5E-2B4CC769A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537" y="2007565"/>
            <a:ext cx="5445896" cy="344176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E4C746-006D-DBFB-E630-A936887507BA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49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Unsupervised ML Clustering with 9 groups</a:t>
            </a:r>
            <a:endParaRPr lang="en-US"/>
          </a:p>
        </p:txBody>
      </p:sp>
      <p:pic>
        <p:nvPicPr>
          <p:cNvPr id="4" name="Picture 3" descr="A diagram of a cluster of neighborhood&#10;&#10;Description automatically generated">
            <a:extLst>
              <a:ext uri="{FF2B5EF4-FFF2-40B4-BE49-F238E27FC236}">
                <a16:creationId xmlns:a16="http://schemas.microsoft.com/office/drawing/2014/main" id="{EB76030B-43A9-089A-CBBD-0AC890513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29" y="2071549"/>
            <a:ext cx="5355349" cy="364490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D916C67-2ABD-A1E0-9155-3CE427A12C2F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blue and red bars&#10;&#10;Description automatically generated">
            <a:extLst>
              <a:ext uri="{FF2B5EF4-FFF2-40B4-BE49-F238E27FC236}">
                <a16:creationId xmlns:a16="http://schemas.microsoft.com/office/drawing/2014/main" id="{1C8093E0-0A80-BD71-FC42-5E2F323C4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4941" y="2069928"/>
            <a:ext cx="5445896" cy="36496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4600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75E5E"/>
                </a:solidFill>
                <a:latin typeface="Georgia" panose="02040502050405020303"/>
              </a:rPr>
              <a:t>Agenda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75E5E"/>
              </a:solidFill>
              <a:effectLst/>
              <a:uLnTx/>
              <a:uFillTx/>
              <a:latin typeface="Georgia" panose="02040502050405020303"/>
              <a:ea typeface="+mj-ea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048096-6C3E-1E7D-FB9C-0715D3ED5FBC}"/>
              </a:ext>
            </a:extLst>
          </p:cNvPr>
          <p:cNvSpPr txBox="1"/>
          <p:nvPr/>
        </p:nvSpPr>
        <p:spPr>
          <a:xfrm>
            <a:off x="838200" y="1662581"/>
            <a:ext cx="8760000" cy="5001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Airbnb Overview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Purpose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Timeline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Data Selection and Cleaning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Data Analysis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Results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>
                <a:latin typeface="Georgia" panose="02040502050405020303" pitchFamily="18" charset="0"/>
              </a:rPr>
              <a:t>Conclusion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  <a:p>
            <a:pPr marL="285750" indent="-285750">
              <a:buFont typeface="Arial"/>
              <a:buChar char="•"/>
            </a:pPr>
            <a:endParaRPr lang="en-US" sz="2200">
              <a:latin typeface="Georgia" panose="02040502050405020303" pitchFamily="18" charset="0"/>
            </a:endParaRPr>
          </a:p>
        </p:txBody>
      </p:sp>
      <p:pic>
        <p:nvPicPr>
          <p:cNvPr id="3" name="Picture 2" descr="A hand holding a phone with a screen on it&#10;&#10;Description automatically generated">
            <a:extLst>
              <a:ext uri="{FF2B5EF4-FFF2-40B4-BE49-F238E27FC236}">
                <a16:creationId xmlns:a16="http://schemas.microsoft.com/office/drawing/2014/main" id="{4D5F86B7-ED6D-FAE2-FEB1-3495C26B00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" t="-47" r="62054" b="-69"/>
          <a:stretch/>
        </p:blipFill>
        <p:spPr>
          <a:xfrm>
            <a:off x="8424000" y="1662581"/>
            <a:ext cx="2664009" cy="398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61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Airbnb Popular Region </a:t>
            </a:r>
            <a:endParaRPr lang="en-US"/>
          </a:p>
        </p:txBody>
      </p:sp>
      <p:pic>
        <p:nvPicPr>
          <p:cNvPr id="3" name="Picture 2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B34C4F63-956F-B70F-B8C7-0F930B676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109" y="1712187"/>
            <a:ext cx="6736580" cy="399587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060BDE6-59BB-2963-7B18-9846BE8B6257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32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rgbClr val="FE464F"/>
                </a:solidFill>
                <a:latin typeface="Georgia"/>
              </a:rPr>
              <a:t>Regional Listing Number and Price</a:t>
            </a:r>
            <a:endParaRPr lang="en-US" b="1"/>
          </a:p>
        </p:txBody>
      </p:sp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A86ACD31-CA3D-A27F-B091-7F9CDE70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93" y="1494407"/>
            <a:ext cx="4699056" cy="4572001"/>
          </a:xfrm>
          <a:prstGeom prst="rect">
            <a:avLst/>
          </a:prstGeom>
        </p:spPr>
      </p:pic>
      <p:pic>
        <p:nvPicPr>
          <p:cNvPr id="14" name="Picture 13" descr="A map of a city&#10;&#10;Description automatically generated">
            <a:extLst>
              <a:ext uri="{FF2B5EF4-FFF2-40B4-BE49-F238E27FC236}">
                <a16:creationId xmlns:a16="http://schemas.microsoft.com/office/drawing/2014/main" id="{5387F6D0-5B2A-2FE8-E9ED-53608C74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349" y="1494408"/>
            <a:ext cx="4656856" cy="45720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ED81A69-0FE8-45B9-48E7-19D527266359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139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EA35D5-D7C8-BC58-C234-274B080772F3}"/>
              </a:ext>
            </a:extLst>
          </p:cNvPr>
          <p:cNvSpPr txBox="1"/>
          <p:nvPr/>
        </p:nvSpPr>
        <p:spPr>
          <a:xfrm>
            <a:off x="838200" y="1616602"/>
            <a:ext cx="1083240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2019, Chicago hosted 55.2 million tourists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Over 5.4 million people visited Navy Pier in 2019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In 2018, The Millennium Park was the top tourist attraction in Chicago with nearly 25 million visitors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latin typeface="Georgia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Hotel occupancy rate in the central region of Chicago, specifically in the Loop area, reached 75% in the third quarter of 2023</a:t>
            </a:r>
            <a:endParaRPr lang="en-US" sz="2200">
              <a:latin typeface="Georgi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>
                <a:latin typeface="Georgia"/>
                <a:ea typeface="+mn-lt"/>
                <a:cs typeface="+mn-lt"/>
              </a:rPr>
              <a:t>Average occupancy rate for the city was around 63.1% in October 2023</a:t>
            </a:r>
            <a:endParaRPr lang="en-US" sz="2200">
              <a:latin typeface="Georg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06ECC-FE1E-E258-CA0A-4BE8333EF904}"/>
              </a:ext>
            </a:extLst>
          </p:cNvPr>
          <p:cNvSpPr txBox="1"/>
          <p:nvPr/>
        </p:nvSpPr>
        <p:spPr>
          <a:xfrm>
            <a:off x="708000" y="6252000"/>
            <a:ext cx="76440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>
                <a:latin typeface="Georgia"/>
                <a:ea typeface="+mn-lt"/>
                <a:cs typeface="+mn-lt"/>
                <a:hlinkClick r:id="rId4"/>
              </a:rPr>
              <a:t>https://gitnux.org/chicago-tourism-statistics/</a:t>
            </a:r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5"/>
              </a:rPr>
              <a:t>https://www.thecentersquare.com/illinois/article_9ac150ac-0494-11ee-949e-f75c733c841d.html</a:t>
            </a:r>
            <a:endParaRPr lang="en-US">
              <a:latin typeface="Georgia"/>
            </a:endParaRPr>
          </a:p>
          <a:p>
            <a:r>
              <a:rPr lang="en-US" sz="900">
                <a:latin typeface="Georgia"/>
                <a:ea typeface="+mn-lt"/>
                <a:cs typeface="+mn-lt"/>
                <a:hlinkClick r:id="rId6"/>
              </a:rPr>
              <a:t>https://www.costar.com/article/1518177689/chicago-insiders-tourism-heats-up-as-office-occupancy-still-lags</a:t>
            </a:r>
            <a:endParaRPr lang="en-US">
              <a:latin typeface="Georgia"/>
            </a:endParaRPr>
          </a:p>
          <a:p>
            <a:endParaRPr lang="en-US" sz="900">
              <a:latin typeface="Georgia"/>
            </a:endParaRPr>
          </a:p>
          <a:p>
            <a:endParaRPr lang="en-US" sz="900">
              <a:latin typeface="Georgi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847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75E5E"/>
                </a:solidFill>
                <a:latin typeface="Georgia"/>
              </a:rPr>
              <a:t>Tourism popularity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07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b="1">
                <a:solidFill>
                  <a:srgbClr val="FE464F"/>
                </a:solidFill>
                <a:latin typeface="Georgia"/>
              </a:rPr>
              <a:t>Regional Listing Company vs Individual</a:t>
            </a:r>
          </a:p>
        </p:txBody>
      </p:sp>
      <p:pic>
        <p:nvPicPr>
          <p:cNvPr id="2" name="Picture 1" descr="A screenshot of a map&#10;&#10;Description automatically generated">
            <a:extLst>
              <a:ext uri="{FF2B5EF4-FFF2-40B4-BE49-F238E27FC236}">
                <a16:creationId xmlns:a16="http://schemas.microsoft.com/office/drawing/2014/main" id="{EA9D8C8E-720C-0FBB-31A1-C2C779515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15" y="1603105"/>
            <a:ext cx="10016971" cy="453216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D49F4F-59BC-01F7-1825-A3C1C1820FEF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09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Regional Comparison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5ADBB-B5D5-A49D-3B23-D50426066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72" y="1371877"/>
            <a:ext cx="7964658" cy="4691294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7854C5-3AAD-13DE-7BDE-A61BB8A2C988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59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9213480" y="2043521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  <a:defRPr/>
            </a:pPr>
            <a:r>
              <a:rPr lang="en-US" sz="3700">
                <a:solidFill>
                  <a:srgbClr val="F75E5E"/>
                </a:solidFill>
                <a:latin typeface="Georgia"/>
                <a:cs typeface="+mj-cs"/>
              </a:rPr>
              <a:t>Linking back</a:t>
            </a:r>
            <a:endParaRPr lang="en-US"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70A0950B-B584-51B0-83BD-644B1E96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7" y="1210636"/>
            <a:ext cx="3685032" cy="450768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7B8228-EC09-7191-51F3-69029BAA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6" y="1210635"/>
            <a:ext cx="3685032" cy="45076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0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D325C7-6951-51E9-8DEF-EDF9C015EAF4}"/>
              </a:ext>
            </a:extLst>
          </p:cNvPr>
          <p:cNvSpPr txBox="1"/>
          <p:nvPr/>
        </p:nvSpPr>
        <p:spPr>
          <a:xfrm>
            <a:off x="840000" y="528000"/>
            <a:ext cx="979128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solidFill>
                  <a:srgbClr val="F75E5E"/>
                </a:solidFill>
                <a:latin typeface="Georgia"/>
              </a:rPr>
              <a:t>Policies affect individuals stronger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ADA2749-AA7F-D6EE-5D00-2234E5717028}"/>
              </a:ext>
            </a:extLst>
          </p:cNvPr>
          <p:cNvSpPr/>
          <p:nvPr/>
        </p:nvSpPr>
        <p:spPr>
          <a:xfrm>
            <a:off x="6215419" y="2268940"/>
            <a:ext cx="3377819" cy="8757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</a:rPr>
              <a:t>Individual hosts </a:t>
            </a:r>
          </a:p>
        </p:txBody>
      </p:sp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DE2A00F-73A0-2BB3-B25A-E7BF999DA072}"/>
              </a:ext>
            </a:extLst>
          </p:cNvPr>
          <p:cNvSpPr/>
          <p:nvPr/>
        </p:nvSpPr>
        <p:spPr>
          <a:xfrm>
            <a:off x="10076597" y="2632881"/>
            <a:ext cx="909850" cy="2092656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51E231-81B3-6840-31E9-9C1D89E49F71}"/>
              </a:ext>
            </a:extLst>
          </p:cNvPr>
          <p:cNvSpPr/>
          <p:nvPr/>
        </p:nvSpPr>
        <p:spPr>
          <a:xfrm>
            <a:off x="6215419" y="4168253"/>
            <a:ext cx="3377820" cy="8757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</a:rPr>
              <a:t>Lower Quality listings | service</a:t>
            </a: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04BEB946-FD50-6B4E-9264-22267AE66F30}"/>
              </a:ext>
            </a:extLst>
          </p:cNvPr>
          <p:cNvSpPr/>
          <p:nvPr/>
        </p:nvSpPr>
        <p:spPr>
          <a:xfrm rot="10800000">
            <a:off x="4856328" y="2632881"/>
            <a:ext cx="909850" cy="2092656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30DBF2-8703-53D0-9EFE-3260A71E19BE}"/>
              </a:ext>
            </a:extLst>
          </p:cNvPr>
          <p:cNvSpPr/>
          <p:nvPr/>
        </p:nvSpPr>
        <p:spPr>
          <a:xfrm>
            <a:off x="841613" y="2081283"/>
            <a:ext cx="3377819" cy="345743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Georgia"/>
                <a:ea typeface="+mn-lt"/>
                <a:cs typeface="+mn-lt"/>
              </a:rPr>
              <a:t>Why Ordinance?</a:t>
            </a:r>
          </a:p>
          <a:p>
            <a:pPr algn="ctr"/>
            <a:endParaRPr lang="en-US">
              <a:solidFill>
                <a:schemeClr val="tx1"/>
              </a:solidFill>
              <a:latin typeface="Georgia"/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chemeClr val="tx1"/>
                </a:solidFill>
                <a:latin typeface="Georgia"/>
                <a:ea typeface="+mn-lt"/>
                <a:cs typeface="+mn-lt"/>
              </a:rPr>
              <a:t>Concerns on  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  <a:latin typeface="Georgia"/>
                <a:ea typeface="+mn-lt"/>
                <a:cs typeface="+mn-lt"/>
              </a:rPr>
              <a:t>City's housing market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  <a:latin typeface="Georgia"/>
                <a:ea typeface="+mn-lt"/>
                <a:cs typeface="+mn-lt"/>
              </a:rPr>
              <a:t>Quality of life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chemeClr val="tx1"/>
                </a:solidFill>
                <a:latin typeface="Georgia"/>
                <a:ea typeface="+mn-lt"/>
                <a:cs typeface="+mn-lt"/>
              </a:rPr>
              <a:t>The hotel industry. </a:t>
            </a:r>
            <a:endParaRPr lang="en-US">
              <a:solidFill>
                <a:schemeClr val="tx1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3153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Companies have less Super Host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12D4D-9DE7-997F-12CB-60375F5B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140" y="1316854"/>
            <a:ext cx="8175720" cy="470001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289189-0802-0E8E-CC3E-E29B04FDD8F0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363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3" name="Picture 2" descr="A screenshot of a screenshot of a comparison of a company rating&#10;&#10;Description automatically generated">
            <a:extLst>
              <a:ext uri="{FF2B5EF4-FFF2-40B4-BE49-F238E27FC236}">
                <a16:creationId xmlns:a16="http://schemas.microsoft.com/office/drawing/2014/main" id="{FA0FAE89-06D2-6655-8118-B1A8F9477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53" t="7032" r="6313" b="9173"/>
          <a:stretch/>
        </p:blipFill>
        <p:spPr>
          <a:xfrm>
            <a:off x="1089212" y="1361949"/>
            <a:ext cx="9883588" cy="4677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3DFEC0-E81A-1264-D0F4-362189D9122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2">
            <a:extLst>
              <a:ext uri="{FF2B5EF4-FFF2-40B4-BE49-F238E27FC236}">
                <a16:creationId xmlns:a16="http://schemas.microsoft.com/office/drawing/2014/main" id="{802855FF-F961-35F7-7372-BCB62959BA36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020399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4BBEEC-AA3A-B83A-CE58-F78FF237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78108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4AD9B0-8188-6EB5-5EAF-AB00F3F77CC4}"/>
              </a:ext>
            </a:extLst>
          </p:cNvPr>
          <p:cNvSpPr txBox="1"/>
          <p:nvPr/>
        </p:nvSpPr>
        <p:spPr>
          <a:xfrm>
            <a:off x="0" y="6564438"/>
            <a:ext cx="2824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</a:t>
            </a:r>
            <a:r>
              <a:rPr lang="en-US" sz="1100" err="1">
                <a:hlinkClick r:id="rId5"/>
              </a:rPr>
              <a:t>www.airbnb.com</a:t>
            </a:r>
            <a:r>
              <a:rPr lang="en-US" sz="1100">
                <a:hlinkClick r:id="rId5"/>
              </a:rPr>
              <a:t>/d/</a:t>
            </a:r>
            <a:r>
              <a:rPr lang="en-US" sz="1100" err="1">
                <a:hlinkClick r:id="rId5"/>
              </a:rPr>
              <a:t>superhost</a:t>
            </a:r>
            <a:r>
              <a:rPr lang="en-US" sz="1100">
                <a:hlinkClick r:id="rId5"/>
              </a:rPr>
              <a:t>/1000</a:t>
            </a:r>
            <a:endParaRPr lang="en-US" sz="110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5025536C-137C-68DB-B3B0-8F57057B5068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241408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D38F48C-4BB9-4B72-B7DC-36F432FF866B}"/>
              </a:ext>
            </a:extLst>
          </p:cNvPr>
          <p:cNvSpPr txBox="1">
            <a:spLocks/>
          </p:cNvSpPr>
          <p:nvPr/>
        </p:nvSpPr>
        <p:spPr>
          <a:xfrm>
            <a:off x="3962400" y="630889"/>
            <a:ext cx="7391400" cy="63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E464F"/>
                </a:solidFill>
                <a:latin typeface="Georgia"/>
              </a:rPr>
              <a:t>Purpose of the Analysis</a:t>
            </a:r>
            <a:endParaRPr lang="en-US" b="1">
              <a:solidFill>
                <a:srgbClr val="FE464F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cture 4" descr="A logo of a city&#10;&#10;Description automatically generated">
            <a:extLst>
              <a:ext uri="{FF2B5EF4-FFF2-40B4-BE49-F238E27FC236}">
                <a16:creationId xmlns:a16="http://schemas.microsoft.com/office/drawing/2014/main" id="{079CBFAA-95BF-13B9-DC20-5AA2786D25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621" t="203" r="34621" b="-203"/>
          <a:stretch/>
        </p:blipFill>
        <p:spPr>
          <a:xfrm>
            <a:off x="0" y="6953"/>
            <a:ext cx="3750067" cy="6858000"/>
          </a:xfrm>
          <a:prstGeom prst="rect">
            <a:avLst/>
          </a:prstGeom>
        </p:spPr>
      </p:pic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7E40460A-3199-CDEE-7142-18EB60901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9791E8D-C66A-5343-9CAD-F10E7F996DA2}"/>
              </a:ext>
            </a:extLst>
          </p:cNvPr>
          <p:cNvCxnSpPr>
            <a:cxnSpLocks/>
          </p:cNvCxnSpPr>
          <p:nvPr/>
        </p:nvCxnSpPr>
        <p:spPr>
          <a:xfrm>
            <a:off x="3962400" y="1263780"/>
            <a:ext cx="73914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A0A422-3E4D-F320-9FC3-609717F55B9B}"/>
              </a:ext>
            </a:extLst>
          </p:cNvPr>
          <p:cNvSpPr txBox="1">
            <a:spLocks/>
          </p:cNvSpPr>
          <p:nvPr/>
        </p:nvSpPr>
        <p:spPr>
          <a:xfrm>
            <a:off x="4092315" y="1768840"/>
            <a:ext cx="7083328" cy="3942412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To what extent does external factors impact hosts of Airbnb in Chicago?</a:t>
            </a:r>
            <a:b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</a:br>
            <a:endParaRPr lang="en-US" sz="2400">
              <a:solidFill>
                <a:srgbClr val="13294B"/>
              </a:solidFill>
              <a:latin typeface="Georgia" panose="02040502050405020303"/>
              <a:ea typeface="Source Sans Pro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How can Airbnb develop strategies to focus and motivate hosts to expand the Airbnb economy?</a:t>
            </a:r>
            <a:endParaRPr lang="en-US" sz="2400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0722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33A4A45-DFEE-D2DC-94D2-CFB6FE42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00" y="1330190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E55E-DB0F-75E9-8D8E-92ACA6B66F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02"/>
          <a:stretch/>
        </p:blipFill>
        <p:spPr>
          <a:xfrm>
            <a:off x="7271871" y="4863743"/>
            <a:ext cx="4531139" cy="97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hlinkClick r:id="rId6"/>
            <a:extLst>
              <a:ext uri="{FF2B5EF4-FFF2-40B4-BE49-F238E27FC236}">
                <a16:creationId xmlns:a16="http://schemas.microsoft.com/office/drawing/2014/main" id="{E83AAD11-187D-35AB-9336-6121D22E80F5}"/>
              </a:ext>
            </a:extLst>
          </p:cNvPr>
          <p:cNvSpPr txBox="1"/>
          <p:nvPr/>
        </p:nvSpPr>
        <p:spPr>
          <a:xfrm>
            <a:off x="0" y="6427113"/>
            <a:ext cx="4371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6"/>
              </a:rPr>
              <a:t>https://www.airbnb.com/help/article/829</a:t>
            </a:r>
            <a:r>
              <a:rPr lang="en-US" sz="1100"/>
              <a:t>, </a:t>
            </a:r>
            <a:r>
              <a:rPr lang="en-US" sz="1100">
                <a:hlinkClick r:id="rId7"/>
              </a:rPr>
              <a:t>https://</a:t>
            </a:r>
            <a:r>
              <a:rPr lang="en-US" sz="1100" err="1">
                <a:hlinkClick r:id="rId7"/>
              </a:rPr>
              <a:t>news.airbnb.com</a:t>
            </a:r>
            <a:r>
              <a:rPr lang="en-US" sz="1100">
                <a:hlinkClick r:id="rId7"/>
              </a:rPr>
              <a:t>/airbnb-celebrates-1-million-superhosts/</a:t>
            </a:r>
            <a:endParaRPr lang="en-US" sz="110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E75C4EC-773A-3D94-6BDF-381D54D9C7B9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81354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453BE3-53C3-2672-F7F1-13A2625F2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357084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C8A3F6-CCA9-AFBA-88E0-295A0B9E931F}"/>
              </a:ext>
            </a:extLst>
          </p:cNvPr>
          <p:cNvSpPr txBox="1"/>
          <p:nvPr/>
        </p:nvSpPr>
        <p:spPr>
          <a:xfrm>
            <a:off x="1018" y="6596390"/>
            <a:ext cx="15183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5"/>
              </a:rPr>
              <a:t>https://</a:t>
            </a:r>
            <a:r>
              <a:rPr lang="en-US" sz="1100" err="1">
                <a:hlinkClick r:id="rId5"/>
              </a:rPr>
              <a:t>abnb.co</a:t>
            </a:r>
            <a:r>
              <a:rPr lang="en-US" sz="1100">
                <a:hlinkClick r:id="rId5"/>
              </a:rPr>
              <a:t>/d3jcs</a:t>
            </a:r>
            <a:endParaRPr lang="en-US" sz="110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F70F3EC4-BAC2-245A-F055-9D65FE03C641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852756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586287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 sz="4000">
                <a:solidFill>
                  <a:srgbClr val="FE464F"/>
                </a:solidFill>
                <a:latin typeface="Georgia"/>
              </a:rPr>
              <a:t>Super Hosts </a:t>
            </a:r>
            <a:endParaRPr lang="en-US" sz="400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4388BF-5D09-302F-1193-C01FD5BCA254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5453BE3-53C3-2672-F7F1-13A2625F2C3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2209800" y="1357084"/>
            <a:ext cx="7772400" cy="479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C3F725-CF4A-66FC-BFE5-C934CFE04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17216"/>
            <a:ext cx="10437600" cy="924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F48251-F2DE-46D6-57F9-3BF0ECB849C4}"/>
              </a:ext>
            </a:extLst>
          </p:cNvPr>
          <p:cNvSpPr/>
          <p:nvPr/>
        </p:nvSpPr>
        <p:spPr>
          <a:xfrm>
            <a:off x="5728446" y="2311339"/>
            <a:ext cx="772367" cy="1211790"/>
          </a:xfrm>
          <a:prstGeom prst="roundRect">
            <a:avLst/>
          </a:prstGeom>
          <a:noFill/>
          <a:ln w="38100">
            <a:solidFill>
              <a:srgbClr val="F75E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FE464F"/>
                </a:solidFill>
                <a:latin typeface="Georgia" panose="02040502050405020303"/>
              </a:rPr>
              <a:t>Conclusion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E464F"/>
              </a:solidFill>
              <a:effectLst/>
              <a:uLnTx/>
              <a:uFillTx/>
              <a:latin typeface="Georgia" panose="02040502050405020303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0F7CE5-000E-A513-1AC2-4BCC9C6FEA62}"/>
              </a:ext>
            </a:extLst>
          </p:cNvPr>
          <p:cNvSpPr txBox="1">
            <a:spLocks/>
          </p:cNvSpPr>
          <p:nvPr/>
        </p:nvSpPr>
        <p:spPr>
          <a:xfrm>
            <a:off x="995359" y="1988544"/>
            <a:ext cx="10201282" cy="44905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Chicago city policies have higher influence on individual hosts </a:t>
            </a:r>
            <a:endParaRPr lang="en-US" sz="2200">
              <a:solidFill>
                <a:srgbClr val="13294B"/>
              </a:solidFill>
              <a:latin typeface="Georgia" panose="02040502050405020303"/>
            </a:endParaRPr>
          </a:p>
          <a:p>
            <a:pPr>
              <a:lnSpc>
                <a:spcPct val="150000"/>
              </a:lnSpc>
            </a:pP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should focus on individual hosts </a:t>
            </a:r>
            <a:endParaRPr lang="en-US" sz="2200">
              <a:solidFill>
                <a:srgbClr val="13294B"/>
              </a:solidFill>
              <a:latin typeface="Georgia" panose="02040502050405020303"/>
            </a:endParaRP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Diversifying the </a:t>
            </a: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will provide access to more hosts</a:t>
            </a:r>
          </a:p>
          <a:p>
            <a:pPr>
              <a:lnSpc>
                <a:spcPct val="150000"/>
              </a:lnSpc>
            </a:pP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Expanding the </a:t>
            </a:r>
            <a:r>
              <a:rPr lang="en-US" sz="2200" err="1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superhost</a:t>
            </a:r>
            <a:r>
              <a:rPr lang="en-US" sz="2200">
                <a:solidFill>
                  <a:srgbClr val="13294B"/>
                </a:solidFill>
                <a:latin typeface="Georgia" panose="02040502050405020303"/>
                <a:ea typeface="Source Sans Pro"/>
                <a:cs typeface="Arial"/>
              </a:rPr>
              <a:t> program will develop the Airbnb economy</a:t>
            </a:r>
          </a:p>
          <a:p>
            <a:pPr>
              <a:lnSpc>
                <a:spcPct val="150000"/>
              </a:lnSpc>
            </a:pPr>
            <a:endParaRPr lang="en-US" sz="2200">
              <a:solidFill>
                <a:srgbClr val="13294B"/>
              </a:solidFill>
              <a:latin typeface="Georgia" panose="02040502050405020303"/>
            </a:endParaRPr>
          </a:p>
        </p:txBody>
      </p:sp>
    </p:spTree>
    <p:extLst>
      <p:ext uri="{BB962C8B-B14F-4D97-AF65-F5344CB8AC3E}">
        <p14:creationId xmlns:p14="http://schemas.microsoft.com/office/powerpoint/2010/main" val="3832372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2E7994-75F9-CF3C-0AAC-CAA3555C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75E5E"/>
                </a:solidFill>
                <a:latin typeface="Georgia"/>
              </a:rPr>
              <a:t>Thank you</a:t>
            </a:r>
          </a:p>
        </p:txBody>
      </p:sp>
      <p:pic>
        <p:nvPicPr>
          <p:cNvPr id="5" name="Picture 4" descr="A red logo with a heart&#10;&#10;Description automatically generated">
            <a:extLst>
              <a:ext uri="{FF2B5EF4-FFF2-40B4-BE49-F238E27FC236}">
                <a16:creationId xmlns:a16="http://schemas.microsoft.com/office/drawing/2014/main" id="{97F0D57A-C111-B97C-0DF5-F8EF48AB3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8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03EF67-D535-6CAF-1D70-C4836F8CC67F}"/>
              </a:ext>
            </a:extLst>
          </p:cNvPr>
          <p:cNvSpPr txBox="1"/>
          <p:nvPr/>
        </p:nvSpPr>
        <p:spPr>
          <a:xfrm>
            <a:off x="1272833" y="3045000"/>
            <a:ext cx="4044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  <a:latin typeface="Georgi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49939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7041856" y="2944090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defRPr/>
            </a:pPr>
            <a:r>
              <a:rPr lang="en-US">
                <a:solidFill>
                  <a:srgbClr val="F75E5E"/>
                </a:solidFill>
                <a:latin typeface="Georgia"/>
                <a:cs typeface="+mj-cs"/>
              </a:rPr>
              <a:t>Airbnb Luxe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rgbClr val="F7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home sale&#10;&#10;Description automatically generated">
            <a:extLst>
              <a:ext uri="{FF2B5EF4-FFF2-40B4-BE49-F238E27FC236}">
                <a16:creationId xmlns:a16="http://schemas.microsoft.com/office/drawing/2014/main" id="{15CBF647-71D4-206F-5604-0AEBA54A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45" y="666728"/>
            <a:ext cx="5452125" cy="54657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rgbClr val="F75E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66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C332843D-D757-217A-EC3B-90388B480B41}"/>
              </a:ext>
            </a:extLst>
          </p:cNvPr>
          <p:cNvSpPr txBox="1">
            <a:spLocks/>
          </p:cNvSpPr>
          <p:nvPr/>
        </p:nvSpPr>
        <p:spPr>
          <a:xfrm>
            <a:off x="838200" y="66468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E464F"/>
                </a:solidFill>
                <a:latin typeface="Georgia" panose="02040502050405020303"/>
              </a:rPr>
              <a:t>Airbnb Overview</a:t>
            </a:r>
            <a:endParaRPr kumimoji="0" lang="en-US" sz="4400" b="1" i="0" u="none" strike="noStrike" kern="1200" cap="none" spc="0" normalizeH="0" baseline="0" noProof="0">
              <a:ln>
                <a:noFill/>
              </a:ln>
              <a:solidFill>
                <a:srgbClr val="FE464F"/>
              </a:solidFill>
              <a:effectLst/>
              <a:uLnTx/>
              <a:uFillTx/>
              <a:latin typeface="Georgia" panose="02040502050405020303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8EB938-8919-DF98-BA39-522B19818FD4}"/>
              </a:ext>
            </a:extLst>
          </p:cNvPr>
          <p:cNvCxnSpPr/>
          <p:nvPr/>
        </p:nvCxnSpPr>
        <p:spPr>
          <a:xfrm>
            <a:off x="838200" y="1263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DBCA226-0B84-5DE9-578C-C70FE3C69922}"/>
              </a:ext>
            </a:extLst>
          </p:cNvPr>
          <p:cNvSpPr txBox="1"/>
          <p:nvPr/>
        </p:nvSpPr>
        <p:spPr>
          <a:xfrm>
            <a:off x="649077" y="1484335"/>
            <a:ext cx="773896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Founded in 2008, grown 5M+ hosts with 7.7M+ listings welcomed 1.5M+ guest arrivals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 global online marketplace for lodging and tourism experiences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latin typeface="Georgi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Airbnb's business model includes not only accommodations but also "Airbnb Experiences," which allow guests to book unique activities designed and led by locals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 has also expanded its offerings with initiatives like Airbnb Plus and Beyond by Airbnb, which cater to guests looking for higher quality or luxury experiences, respectively</a:t>
            </a:r>
            <a:br>
              <a:rPr lang="en-US">
                <a:latin typeface="Georgia"/>
                <a:ea typeface="+mn-lt"/>
                <a:cs typeface="+mn-lt"/>
              </a:rPr>
            </a:br>
            <a:endParaRPr lang="en-US">
              <a:solidFill>
                <a:srgbClr val="000000"/>
              </a:solidFill>
              <a:latin typeface="Georgia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Georgia"/>
                <a:ea typeface="+mn-lt"/>
                <a:cs typeface="+mn-lt"/>
              </a:rPr>
              <a:t>Airbnb has significantly impacted the travel and tourism industry, providing an alternative to traditional hotel stays and fostering a culture of sharing economy.</a:t>
            </a:r>
          </a:p>
        </p:txBody>
      </p:sp>
      <p:pic>
        <p:nvPicPr>
          <p:cNvPr id="9" name="Picture 8" descr="Gratis stockfoto van airbnb, amerika, architectuur.">
            <a:extLst>
              <a:ext uri="{FF2B5EF4-FFF2-40B4-BE49-F238E27FC236}">
                <a16:creationId xmlns:a16="http://schemas.microsoft.com/office/drawing/2014/main" id="{BB7332EE-8CC3-BB1B-203E-DB5DDE41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600" y="2028900"/>
            <a:ext cx="2326800" cy="348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F58DA-6365-697A-A27D-1B2857C2BCC7}"/>
              </a:ext>
            </a:extLst>
          </p:cNvPr>
          <p:cNvSpPr txBox="1"/>
          <p:nvPr/>
        </p:nvSpPr>
        <p:spPr>
          <a:xfrm>
            <a:off x="756000" y="6522000"/>
            <a:ext cx="75240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latin typeface="Georgia"/>
                <a:ea typeface="+mn-lt"/>
                <a:cs typeface="+mn-lt"/>
                <a:hlinkClick r:id="rId5"/>
              </a:rPr>
              <a:t>https://news.airbnb.com/about-us/#:~:text=Airbnb%20was%20born%20in%202007,every%20country%20across%20the%20globe</a:t>
            </a:r>
            <a:r>
              <a:rPr lang="en-US" sz="800">
                <a:latin typeface="Georgia"/>
                <a:ea typeface="+mn-lt"/>
                <a:cs typeface="+mn-lt"/>
              </a:rPr>
              <a:t>.</a:t>
            </a:r>
            <a:br>
              <a:rPr lang="en-US" sz="800">
                <a:latin typeface="Georgia"/>
                <a:ea typeface="+mn-lt"/>
                <a:cs typeface="+mn-lt"/>
              </a:rPr>
            </a:br>
            <a:endParaRPr lang="en-US" sz="80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671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845033" y="353033"/>
            <a:ext cx="10430000" cy="101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F75E5E"/>
                </a:solidFill>
                <a:latin typeface="Georgia"/>
              </a:rPr>
              <a:t>Timeline</a:t>
            </a:r>
            <a:endParaRPr lang="en-US" sz="4000" b="1">
              <a:solidFill>
                <a:srgbClr val="F75E5E"/>
              </a:solidFill>
              <a:latin typeface="Georgia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1569876" y="1637965"/>
            <a:ext cx="2193979" cy="2457400"/>
            <a:chOff x="501016" y="1203350"/>
            <a:chExt cx="1645484" cy="1843050"/>
          </a:xfrm>
        </p:grpSpPr>
        <p:sp>
          <p:nvSpPr>
            <p:cNvPr id="119" name="Google Shape;119;p16"/>
            <p:cNvSpPr/>
            <p:nvPr/>
          </p:nvSpPr>
          <p:spPr>
            <a:xfrm>
              <a:off x="800625" y="2304325"/>
              <a:ext cx="1345875" cy="742075"/>
            </a:xfrm>
            <a:custGeom>
              <a:avLst/>
              <a:gdLst/>
              <a:ahLst/>
              <a:cxnLst/>
              <a:rect l="l" t="t" r="r" b="b"/>
              <a:pathLst>
                <a:path w="45375" h="23563" extrusionOk="0">
                  <a:moveTo>
                    <a:pt x="0" y="0"/>
                  </a:moveTo>
                  <a:lnTo>
                    <a:pt x="0" y="23563"/>
                  </a:lnTo>
                  <a:lnTo>
                    <a:pt x="33599" y="23563"/>
                  </a:lnTo>
                  <a:cubicBezTo>
                    <a:pt x="40100" y="23563"/>
                    <a:pt x="45375" y="18288"/>
                    <a:pt x="45375" y="11788"/>
                  </a:cubicBezTo>
                  <a:cubicBezTo>
                    <a:pt x="45375" y="5275"/>
                    <a:pt x="40100" y="0"/>
                    <a:pt x="33599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Data Selection</a:t>
              </a:r>
              <a:endParaRPr lang="en-US" sz="1400"/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501016" y="158194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3" name="Google Shape;123;p16"/>
            <p:cNvSpPr txBox="1"/>
            <p:nvPr/>
          </p:nvSpPr>
          <p:spPr>
            <a:xfrm>
              <a:off x="6068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24" name="Google Shape;124;p16"/>
          <p:cNvGrpSpPr/>
          <p:nvPr/>
        </p:nvGrpSpPr>
        <p:grpSpPr>
          <a:xfrm>
            <a:off x="4724828" y="1638586"/>
            <a:ext cx="2323268" cy="2457399"/>
            <a:chOff x="2980649" y="1203350"/>
            <a:chExt cx="1742451" cy="1843050"/>
          </a:xfrm>
        </p:grpSpPr>
        <p:sp>
          <p:nvSpPr>
            <p:cNvPr id="126" name="Google Shape;126;p16"/>
            <p:cNvSpPr/>
            <p:nvPr/>
          </p:nvSpPr>
          <p:spPr>
            <a:xfrm>
              <a:off x="3370550" y="2304325"/>
              <a:ext cx="1352550" cy="742075"/>
            </a:xfrm>
            <a:custGeom>
              <a:avLst/>
              <a:gdLst/>
              <a:ahLst/>
              <a:cxnLst/>
              <a:rect l="l" t="t" r="r" b="b"/>
              <a:pathLst>
                <a:path w="49602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Data </a:t>
              </a:r>
              <a:endParaRPr lang="en-US"/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Understanding</a:t>
              </a:r>
              <a:endParaRPr lang="en-US"/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2980649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2980649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32" name="Google Shape;132;p16"/>
          <p:cNvGrpSpPr/>
          <p:nvPr/>
        </p:nvGrpSpPr>
        <p:grpSpPr>
          <a:xfrm>
            <a:off x="7139300" y="1604467"/>
            <a:ext cx="1741200" cy="1175653"/>
            <a:chOff x="5354475" y="1203350"/>
            <a:chExt cx="1305900" cy="881740"/>
          </a:xfrm>
        </p:grpSpPr>
        <p:sp>
          <p:nvSpPr>
            <p:cNvPr id="137" name="Google Shape;137;p16"/>
            <p:cNvSpPr txBox="1"/>
            <p:nvPr/>
          </p:nvSpPr>
          <p:spPr>
            <a:xfrm>
              <a:off x="5354475" y="1550190"/>
              <a:ext cx="13059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5354475" y="1203350"/>
              <a:ext cx="13059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2929545" y="3106551"/>
            <a:ext cx="2460216" cy="2560682"/>
            <a:chOff x="1634188" y="2304325"/>
            <a:chExt cx="1845162" cy="1920512"/>
          </a:xfrm>
        </p:grpSpPr>
        <p:sp>
          <p:nvSpPr>
            <p:cNvPr id="141" name="Google Shape;141;p16"/>
            <p:cNvSpPr/>
            <p:nvPr/>
          </p:nvSpPr>
          <p:spPr>
            <a:xfrm>
              <a:off x="2167275" y="2304325"/>
              <a:ext cx="1312075" cy="733075"/>
            </a:xfrm>
            <a:custGeom>
              <a:avLst/>
              <a:gdLst/>
              <a:ahLst/>
              <a:cxnLst/>
              <a:rect l="l" t="t" r="r" b="b"/>
              <a:pathLst>
                <a:path w="49603" h="23563" extrusionOk="0">
                  <a:moveTo>
                    <a:pt x="1" y="0"/>
                  </a:moveTo>
                  <a:cubicBezTo>
                    <a:pt x="4621" y="1917"/>
                    <a:pt x="7871" y="6477"/>
                    <a:pt x="7871" y="11788"/>
                  </a:cubicBezTo>
                  <a:cubicBezTo>
                    <a:pt x="7871" y="17098"/>
                    <a:pt x="4621" y="21646"/>
                    <a:pt x="1" y="23563"/>
                  </a:cubicBezTo>
                  <a:lnTo>
                    <a:pt x="37827" y="23563"/>
                  </a:lnTo>
                  <a:cubicBezTo>
                    <a:pt x="44328" y="23563"/>
                    <a:pt x="49602" y="18288"/>
                    <a:pt x="49602" y="11788"/>
                  </a:cubicBezTo>
                  <a:cubicBezTo>
                    <a:pt x="49602" y="5275"/>
                    <a:pt x="44328" y="0"/>
                    <a:pt x="37827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Data Preprocessing</a:t>
              </a:r>
              <a:endParaRPr lang="en-US" sz="1400"/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</a:rPr>
                <a:t> &amp; Cleaning </a:t>
              </a:r>
              <a:endParaRPr lang="en-US" sz="140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16341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16341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6058615" y="3106550"/>
            <a:ext cx="2516250" cy="2560681"/>
            <a:chOff x="4007988" y="2426975"/>
            <a:chExt cx="1933512" cy="1797862"/>
          </a:xfrm>
        </p:grpSpPr>
        <p:sp>
          <p:nvSpPr>
            <p:cNvPr id="148" name="Google Shape;148;p16"/>
            <p:cNvSpPr/>
            <p:nvPr/>
          </p:nvSpPr>
          <p:spPr>
            <a:xfrm>
              <a:off x="4659655" y="2426975"/>
              <a:ext cx="1281845" cy="685966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0" y="0"/>
                  </a:moveTo>
                  <a:cubicBezTo>
                    <a:pt x="4620" y="1917"/>
                    <a:pt x="7870" y="6477"/>
                    <a:pt x="7870" y="11788"/>
                  </a:cubicBezTo>
                  <a:cubicBezTo>
                    <a:pt x="7870" y="17098"/>
                    <a:pt x="4620" y="21646"/>
                    <a:pt x="0" y="23563"/>
                  </a:cubicBezTo>
                  <a:lnTo>
                    <a:pt x="37826" y="23563"/>
                  </a:lnTo>
                  <a:cubicBezTo>
                    <a:pt x="44339" y="23563"/>
                    <a:pt x="49614" y="18288"/>
                    <a:pt x="49614" y="11788"/>
                  </a:cubicBezTo>
                  <a:cubicBezTo>
                    <a:pt x="49614" y="5275"/>
                    <a:pt x="44339" y="0"/>
                    <a:pt x="37826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  <a:ea typeface="Fira Sans Extra Condensed"/>
                  <a:cs typeface="Fira Sans Extra Condensed"/>
                </a:rPr>
                <a:t>Data </a:t>
              </a:r>
              <a:endParaRPr lang="en" sz="1400">
                <a:latin typeface="Georgia"/>
                <a:ea typeface="Fira Sans Extra Condensed"/>
                <a:cs typeface="Fira Sans Extra Condensed"/>
              </a:endParaRPr>
            </a:p>
            <a:p>
              <a:pPr algn="ctr"/>
              <a:r>
                <a:rPr lang="en-US" sz="1400">
                  <a:solidFill>
                    <a:srgbClr val="FFFFFF"/>
                  </a:solidFill>
                  <a:latin typeface="Georgia"/>
                  <a:ea typeface="Fira Sans Extra Condensed"/>
                  <a:cs typeface="Fira Sans Extra Condensed"/>
                </a:rPr>
                <a:t>Analysis</a:t>
              </a:r>
              <a:endParaRPr lang="en" sz="1400">
                <a:latin typeface="Georgia"/>
                <a:ea typeface="Fira Sans Extra Condensed"/>
                <a:cs typeface="Fira Sans Extra Condensed"/>
              </a:endParaRPr>
            </a:p>
          </p:txBody>
        </p:sp>
        <p:sp>
          <p:nvSpPr>
            <p:cNvPr id="154" name="Google Shape;154;p16"/>
            <p:cNvSpPr txBox="1"/>
            <p:nvPr/>
          </p:nvSpPr>
          <p:spPr>
            <a:xfrm>
              <a:off x="400798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55" name="Google Shape;155;p16"/>
            <p:cNvSpPr txBox="1"/>
            <p:nvPr/>
          </p:nvSpPr>
          <p:spPr>
            <a:xfrm>
              <a:off x="4007988" y="3343088"/>
              <a:ext cx="1401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225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</a:endParaRPr>
            </a:p>
          </p:txBody>
        </p:sp>
      </p:grpSp>
      <p:grpSp>
        <p:nvGrpSpPr>
          <p:cNvPr id="156" name="Google Shape;156;p16"/>
          <p:cNvGrpSpPr/>
          <p:nvPr/>
        </p:nvGrpSpPr>
        <p:grpSpPr>
          <a:xfrm>
            <a:off x="3581146" y="3112552"/>
            <a:ext cx="6567548" cy="2554684"/>
            <a:chOff x="3394038" y="2347973"/>
            <a:chExt cx="4862662" cy="1876864"/>
          </a:xfrm>
        </p:grpSpPr>
        <p:sp>
          <p:nvSpPr>
            <p:cNvPr id="158" name="Google Shape;158;p16"/>
            <p:cNvSpPr/>
            <p:nvPr/>
          </p:nvSpPr>
          <p:spPr>
            <a:xfrm>
              <a:off x="6985478" y="2347973"/>
              <a:ext cx="1271222" cy="706711"/>
            </a:xfrm>
            <a:custGeom>
              <a:avLst/>
              <a:gdLst/>
              <a:ahLst/>
              <a:cxnLst/>
              <a:rect l="l" t="t" r="r" b="b"/>
              <a:pathLst>
                <a:path w="49614" h="23563" extrusionOk="0">
                  <a:moveTo>
                    <a:pt x="1" y="0"/>
                  </a:moveTo>
                  <a:cubicBezTo>
                    <a:pt x="4620" y="1917"/>
                    <a:pt x="7871" y="6477"/>
                    <a:pt x="7871" y="11788"/>
                  </a:cubicBezTo>
                  <a:cubicBezTo>
                    <a:pt x="7871" y="17098"/>
                    <a:pt x="4620" y="21646"/>
                    <a:pt x="1" y="23563"/>
                  </a:cubicBezTo>
                  <a:lnTo>
                    <a:pt x="37827" y="23563"/>
                  </a:lnTo>
                  <a:cubicBezTo>
                    <a:pt x="44340" y="23563"/>
                    <a:pt x="49614" y="18288"/>
                    <a:pt x="49614" y="11788"/>
                  </a:cubicBezTo>
                  <a:cubicBezTo>
                    <a:pt x="49614" y="5275"/>
                    <a:pt x="44340" y="0"/>
                    <a:pt x="3782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Georgia"/>
                </a:rPr>
                <a:t>Result</a:t>
              </a:r>
              <a:endParaRPr lang="en-US" sz="1400"/>
            </a:p>
          </p:txBody>
        </p:sp>
        <p:sp>
          <p:nvSpPr>
            <p:cNvPr id="161" name="Google Shape;161;p16"/>
            <p:cNvSpPr txBox="1"/>
            <p:nvPr/>
          </p:nvSpPr>
          <p:spPr>
            <a:xfrm>
              <a:off x="3394038" y="3689937"/>
              <a:ext cx="14013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" sz="1600">
                <a:solidFill>
                  <a:srgbClr val="434343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922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11008E5-7F26-00C1-D510-750C29E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489" y="1461232"/>
            <a:ext cx="7943850" cy="49488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>
                <a:latin typeface="Georgia"/>
                <a:ea typeface="+mn-lt"/>
                <a:cs typeface="+mn-lt"/>
              </a:rPr>
              <a:t>Dataset Choice:</a:t>
            </a:r>
          </a:p>
          <a:p>
            <a:pPr lvl="1"/>
            <a:r>
              <a:rPr lang="en-US" sz="1800" b="1" err="1">
                <a:latin typeface="Georgia"/>
                <a:ea typeface="+mn-lt"/>
                <a:cs typeface="+mn-lt"/>
              </a:rPr>
              <a:t>Reviews.csv</a:t>
            </a:r>
            <a:r>
              <a:rPr lang="en-US" sz="1800" b="1">
                <a:latin typeface="Georgia"/>
                <a:ea typeface="+mn-lt"/>
                <a:cs typeface="+mn-lt"/>
              </a:rPr>
              <a:t> </a:t>
            </a:r>
            <a:r>
              <a:rPr lang="en-US" sz="1800">
                <a:latin typeface="Georgia"/>
                <a:ea typeface="+mn-lt"/>
                <a:cs typeface="+mn-lt"/>
              </a:rPr>
              <a:t>(410K+ reviews in Chicago Airbnb listings up to 2023)</a:t>
            </a:r>
          </a:p>
          <a:p>
            <a:pPr lvl="1"/>
            <a:r>
              <a:rPr lang="en-US" sz="1800" b="1" err="1">
                <a:latin typeface="Georgia"/>
                <a:ea typeface="+mn-lt"/>
                <a:cs typeface="+mn-lt"/>
              </a:rPr>
              <a:t>Listing.csv</a:t>
            </a:r>
            <a:r>
              <a:rPr lang="en-US" sz="1800" b="1">
                <a:latin typeface="Georgia"/>
                <a:ea typeface="+mn-lt"/>
                <a:cs typeface="+mn-lt"/>
              </a:rPr>
              <a:t> </a:t>
            </a:r>
            <a:r>
              <a:rPr lang="en-US" sz="1800">
                <a:latin typeface="Georgia"/>
                <a:ea typeface="+mn-lt"/>
                <a:cs typeface="+mn-lt"/>
              </a:rPr>
              <a:t>(320K+ records for USA listings up to 2022)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Crucial variables (neighborhood, room type, availability) for insightful analysis</a:t>
            </a:r>
          </a:p>
          <a:p>
            <a:pPr marL="0" indent="0">
              <a:buNone/>
            </a:pPr>
            <a:r>
              <a:rPr lang="en-US" sz="1800" b="1">
                <a:latin typeface="Georgia"/>
                <a:ea typeface="+mn-lt"/>
                <a:cs typeface="+mn-lt"/>
              </a:rPr>
              <a:t>Data Source: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Inside Airbnb</a:t>
            </a:r>
          </a:p>
          <a:p>
            <a:pPr lvl="1"/>
            <a:r>
              <a:rPr lang="en-US" sz="1800">
                <a:latin typeface="Georgia"/>
                <a:ea typeface="+mn-lt"/>
                <a:cs typeface="+mn-lt"/>
              </a:rPr>
              <a:t>Kaggle</a:t>
            </a:r>
            <a:endParaRPr lang="en-US" sz="1800" b="1">
              <a:latin typeface="Georgi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b="1">
                <a:latin typeface="Georgia"/>
                <a:ea typeface="+mn-lt"/>
                <a:cs typeface="Arial"/>
              </a:rPr>
              <a:t>Data Preparation:</a:t>
            </a:r>
            <a:endParaRPr lang="en-US" sz="1800">
              <a:latin typeface="Georgia"/>
              <a:ea typeface="+mn-lt"/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Data cleaning by removing missing values and anomalies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Count the number of unique listings in reviews data based on the '</a:t>
            </a:r>
            <a:r>
              <a:rPr lang="en-US" sz="1800" err="1">
                <a:latin typeface="Georgia"/>
                <a:ea typeface="+mn-lt"/>
                <a:cs typeface="Arial"/>
              </a:rPr>
              <a:t>listing_id</a:t>
            </a:r>
            <a:r>
              <a:rPr lang="en-US" sz="1800">
                <a:latin typeface="Georgia"/>
                <a:ea typeface="+mn-lt"/>
                <a:cs typeface="Arial"/>
              </a:rPr>
              <a:t>'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Group reviews by '</a:t>
            </a:r>
            <a:r>
              <a:rPr lang="en-US" sz="1800" err="1">
                <a:latin typeface="Georgia"/>
                <a:ea typeface="+mn-lt"/>
                <a:cs typeface="Arial"/>
              </a:rPr>
              <a:t>listing_id</a:t>
            </a:r>
            <a:r>
              <a:rPr lang="en-US" sz="1800">
                <a:latin typeface="Georgia"/>
                <a:ea typeface="+mn-lt"/>
                <a:cs typeface="Arial"/>
              </a:rPr>
              <a:t>' to display the count of comments associated with each individual listing</a:t>
            </a:r>
          </a:p>
          <a:p>
            <a:pPr lvl="1">
              <a:lnSpc>
                <a:spcPct val="100000"/>
              </a:lnSpc>
            </a:pPr>
            <a:r>
              <a:rPr lang="en-US" sz="1800">
                <a:latin typeface="Georgia"/>
                <a:ea typeface="+mn-lt"/>
                <a:cs typeface="Arial"/>
              </a:rPr>
              <a:t>Combine 2 datasets together to analyze</a:t>
            </a:r>
            <a:endParaRPr lang="en-US" sz="1800">
              <a:latin typeface="Georgia"/>
            </a:endParaRPr>
          </a:p>
          <a:p>
            <a:pPr lvl="1"/>
            <a:endParaRPr lang="en-US" sz="1800">
              <a:latin typeface="Georgia" panose="02040502050405020303" pitchFamily="18" charset="0"/>
              <a:ea typeface="+mn-lt"/>
              <a:cs typeface="+mn-lt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  <a:p>
            <a:endParaRPr lang="en-US" sz="1800">
              <a:latin typeface="Georgia" panose="02040502050405020303" pitchFamily="18" charset="0"/>
            </a:endParaRPr>
          </a:p>
        </p:txBody>
      </p:sp>
      <p:pic>
        <p:nvPicPr>
          <p:cNvPr id="4" name="Content Placeholder 3" descr="Airbnb Air Bnb Apartment · Free photo on Pixabay">
            <a:extLst>
              <a:ext uri="{FF2B5EF4-FFF2-40B4-BE49-F238E27FC236}">
                <a16:creationId xmlns:a16="http://schemas.microsoft.com/office/drawing/2014/main" id="{C1087E33-60D8-16F9-7C12-E97C4D32B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t="14873" r="27771" b="14229"/>
          <a:stretch/>
        </p:blipFill>
        <p:spPr>
          <a:xfrm>
            <a:off x="6439489" y="3724676"/>
            <a:ext cx="5752512" cy="3133324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</p:spPr>
      </p:pic>
      <p:pic>
        <p:nvPicPr>
          <p:cNvPr id="1026" name="Picture 2" descr="Kaggle - Wikipedia">
            <a:extLst>
              <a:ext uri="{FF2B5EF4-FFF2-40B4-BE49-F238E27FC236}">
                <a16:creationId xmlns:a16="http://schemas.microsoft.com/office/drawing/2014/main" id="{23548027-2AE6-C4A4-C6FA-39047BE3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149" y="2676883"/>
            <a:ext cx="1684913" cy="63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A45523-52F9-E6F5-5C36-461FA6163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06"/>
          <a:stretch/>
        </p:blipFill>
        <p:spPr>
          <a:xfrm>
            <a:off x="8703840" y="1898347"/>
            <a:ext cx="2184998" cy="5452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BC45235-18C7-6EDB-F57C-3687D859C8EE}"/>
              </a:ext>
            </a:extLst>
          </p:cNvPr>
          <p:cNvSpPr txBox="1">
            <a:spLocks/>
          </p:cNvSpPr>
          <p:nvPr/>
        </p:nvSpPr>
        <p:spPr>
          <a:xfrm>
            <a:off x="607633" y="229903"/>
            <a:ext cx="8606346" cy="1257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75E5E"/>
                </a:solidFill>
                <a:latin typeface="Georgia"/>
              </a:rPr>
              <a:t>Data Selection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EE300A6-F6FB-112F-5035-9177C9D4627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40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556F9C-87E8-DADB-CA7C-E4EB0A601D9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Prohibited Listing Check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F57F120-369E-B8AA-C56F-8B6F4538D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13" y="1483179"/>
            <a:ext cx="6514856" cy="4694465"/>
          </a:xfrm>
          <a:prstGeom prst="rect">
            <a:avLst/>
          </a:prstGeom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F33EBE2-C4D1-F068-43AB-B58D5C575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667" y="3133046"/>
            <a:ext cx="4064454" cy="139473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4E7591B-FA5E-54E5-8A66-5C890FF2ADA2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12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2" name="Picture 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BCB6CEC-C154-D2C3-3F14-7111FF25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29" y="1499176"/>
            <a:ext cx="9507940" cy="458752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E539BBC-6910-DDE0-E829-EA9ABF0762BC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 New Listings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FD06A5-F4A0-870E-5497-42E38648242C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04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logo with a heart&#10;&#10;Description automatically generated">
            <a:extLst>
              <a:ext uri="{FF2B5EF4-FFF2-40B4-BE49-F238E27FC236}">
                <a16:creationId xmlns:a16="http://schemas.microsoft.com/office/drawing/2014/main" id="{EBC91C6B-9750-0531-2D03-9AE48AFCF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5643" y="5841643"/>
            <a:ext cx="1016357" cy="1016357"/>
          </a:xfrm>
          <a:prstGeom prst="rect">
            <a:avLst/>
          </a:prstGeom>
        </p:spPr>
      </p:pic>
      <p:pic>
        <p:nvPicPr>
          <p:cNvPr id="2" name="Picture 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BCB6CEC-C154-D2C3-3F14-7111FF25C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29" y="1499176"/>
            <a:ext cx="9507940" cy="458752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5BB3A34-A735-0F76-BCDC-441CE6368BB1}"/>
              </a:ext>
            </a:extLst>
          </p:cNvPr>
          <p:cNvSpPr txBox="1">
            <a:spLocks/>
          </p:cNvSpPr>
          <p:nvPr/>
        </p:nvSpPr>
        <p:spPr>
          <a:xfrm>
            <a:off x="838200" y="482714"/>
            <a:ext cx="10515600" cy="599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FF5F03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defRPr/>
            </a:pPr>
            <a:r>
              <a:rPr lang="en-US" sz="3200">
                <a:solidFill>
                  <a:srgbClr val="FE464F"/>
                </a:solidFill>
                <a:latin typeface="Georgia"/>
              </a:rPr>
              <a:t>Overview of New Listings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CB07DC-67FF-435B-5DB5-6E657418CC4A}"/>
              </a:ext>
            </a:extLst>
          </p:cNvPr>
          <p:cNvSpPr/>
          <p:nvPr/>
        </p:nvSpPr>
        <p:spPr>
          <a:xfrm>
            <a:off x="5205239" y="1716228"/>
            <a:ext cx="2877809" cy="41479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7E9C838-3A16-71B3-6A67-DAD6C14F7027}"/>
              </a:ext>
            </a:extLst>
          </p:cNvPr>
          <p:cNvCxnSpPr/>
          <p:nvPr/>
        </p:nvCxnSpPr>
        <p:spPr>
          <a:xfrm>
            <a:off x="760200" y="1167780"/>
            <a:ext cx="105156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4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Jung, Audrey</dc:creator>
  <cp:revision>4</cp:revision>
  <dcterms:created xsi:type="dcterms:W3CDTF">2024-04-29T21:00:38Z</dcterms:created>
  <dcterms:modified xsi:type="dcterms:W3CDTF">2024-05-07T03:07:11Z</dcterms:modified>
</cp:coreProperties>
</file>